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77" r:id="rId4"/>
    <p:sldId id="293" r:id="rId5"/>
    <p:sldId id="272" r:id="rId6"/>
    <p:sldId id="271" r:id="rId7"/>
    <p:sldId id="274" r:id="rId8"/>
    <p:sldId id="291" r:id="rId9"/>
    <p:sldId id="287" r:id="rId10"/>
    <p:sldId id="301" r:id="rId11"/>
    <p:sldId id="295" r:id="rId12"/>
    <p:sldId id="297" r:id="rId13"/>
    <p:sldId id="298" r:id="rId14"/>
    <p:sldId id="292" r:id="rId15"/>
    <p:sldId id="299" r:id="rId16"/>
    <p:sldId id="300" r:id="rId17"/>
    <p:sldId id="286" r:id="rId18"/>
    <p:sldId id="276" r:id="rId19"/>
    <p:sldId id="25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5F5F5F"/>
    <a:srgbClr val="FFFFFF"/>
    <a:srgbClr val="F8F8F8"/>
    <a:srgbClr val="EAEAEA"/>
    <a:srgbClr val="DDDDDD"/>
    <a:srgbClr val="C0C0C0"/>
    <a:srgbClr val="969696"/>
    <a:srgbClr val="3C605F"/>
    <a:srgbClr val="85B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7" autoAdjust="0"/>
    <p:restoredTop sz="92231" autoAdjust="0"/>
  </p:normalViewPr>
  <p:slideViewPr>
    <p:cSldViewPr>
      <p:cViewPr varScale="1">
        <p:scale>
          <a:sx n="108" d="100"/>
          <a:sy n="108" d="100"/>
        </p:scale>
        <p:origin x="212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5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B7A8066-7E68-4D30-B2C1-61A668CE483C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A2BFB0-25B4-4D96-A77A-383ABC758268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r.wikipedia.org/wiki/Logaritm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tr.wikipedia.org/wiki/%C4%B0ntegral" TargetMode="External"/><Relationship Id="rId4" Type="http://schemas.openxmlformats.org/officeDocument/2006/relationships/hyperlink" Target="http://tr.wikipedia.org/wiki/T%C3%BCrev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C50B7-AF34-4A62-97C4-13169690B673}" type="slidenum">
              <a:rPr lang="tr-TR"/>
              <a:pPr/>
              <a:t>1</a:t>
            </a:fld>
            <a:endParaRPr lang="tr-T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sz="1200" kern="120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8" name="7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tr-TR" sz="1200" b="1" dirty="0" smtClean="0">
              <a:solidFill>
                <a:srgbClr val="002060"/>
              </a:solidFill>
              <a:latin typeface="Agency FB" pitchFamily="34" charset="0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taylor</a:t>
            </a:r>
            <a:r>
              <a:rPr lang="tr-TR" dirty="0" smtClean="0"/>
              <a:t> ve </a:t>
            </a:r>
            <a:r>
              <a:rPr lang="tr-TR" dirty="0" err="1" smtClean="0"/>
              <a:t>maclaurin</a:t>
            </a:r>
            <a:r>
              <a:rPr lang="tr-TR" dirty="0" smtClean="0"/>
              <a:t> serileri birbiri ile aynı karakterde olan serilerdir.yapısal olarak biri diğerinin özel bir durumudur.bu seriler , bir fonksiyonun türevleri cinsiden ifadesidir.genel ifadeler olduğu için derecesi ne olursa olsun , sonsuz ifadeden oluşur ki bu </a:t>
            </a:r>
            <a:r>
              <a:rPr lang="tr-TR" dirty="0" err="1" smtClean="0"/>
              <a:t>sonsuzuncu</a:t>
            </a:r>
            <a:r>
              <a:rPr lang="tr-TR" dirty="0" smtClean="0"/>
              <a:t> dereceden türev anlamına gelir.böylece üstel e (e^x) gibi </a:t>
            </a:r>
            <a:r>
              <a:rPr lang="tr-TR" dirty="0" err="1" smtClean="0"/>
              <a:t>fonsiyonları</a:t>
            </a:r>
            <a:r>
              <a:rPr lang="tr-TR" dirty="0" smtClean="0"/>
              <a:t> da belirli bir inceliğe ölçme derecesine (detaya , ayrıntıya ,) göre ifade etmek için son derece kullanışlıdır.</a:t>
            </a:r>
          </a:p>
          <a:p>
            <a:r>
              <a:rPr lang="tr-TR" dirty="0" smtClean="0"/>
              <a:t>her zaman değil ama genellikle yakınsaktır.</a:t>
            </a:r>
          </a:p>
          <a:p>
            <a:r>
              <a:rPr lang="tr-TR" dirty="0" err="1" smtClean="0"/>
              <a:t>maclaurin</a:t>
            </a:r>
            <a:r>
              <a:rPr lang="tr-TR" dirty="0" smtClean="0"/>
              <a:t> serisi bunun 0 etrafında açılmış olanıdır. </a:t>
            </a:r>
          </a:p>
          <a:p>
            <a:r>
              <a:rPr lang="tr-TR" dirty="0" err="1" smtClean="0"/>
              <a:t>taylor</a:t>
            </a:r>
            <a:r>
              <a:rPr lang="tr-TR" dirty="0" smtClean="0"/>
              <a:t> serisi bir fonksiyonu polinoma çevirmede kullanılır.sayısal yöntemlerde özellikle elverişlidir,çünkü polinomların analizi her zaman daha kolaydır.</a:t>
            </a:r>
          </a:p>
          <a:p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…</a:t>
            </a:r>
          </a:p>
          <a:p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Taylor serileri, fonksiyonların (ör.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3" tooltip="Logaritma"/>
              </a:rPr>
              <a:t>logaritma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 verilen bir noktadaki sayısal değerlerini bulmak için kullanılabilirler. Buna ek olarak, Taylor serileri üzerinden cebirsel işlemler yapmak ör.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4" tooltip="Türev"/>
              </a:rPr>
              <a:t>türev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ya da </a:t>
            </a:r>
            <a:r>
              <a:rPr kumimoji="1" lang="tr-TR" sz="120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5" tooltip="İntegral"/>
              </a:rPr>
              <a:t>integral</a:t>
            </a: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almak daha kolay olabilmektedir.</a:t>
            </a:r>
          </a:p>
          <a:p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X0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başlangıç noktası olarak verilsin , eğer fonksiyonun tek bir değeri var ve türevi kolay alınabiliyorsa genellikle bu yöntem tercih edilir.Yöntemin esası seçilen başlangıç noktasından fonksiyona bir teğet çizilerek eğimin o noktadaki türeve eşit olduğunu kabul eden teoreme dayanır. Bulunan değer birinci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olarak adlandırılır. Ardışık iki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ityerasyon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arasındaki fark verilen bir epsilon sayısından küçük yada eşit oluncaya kadar </a:t>
            </a:r>
            <a:r>
              <a:rPr kumimoji="1" lang="tr-TR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iterasyona</a:t>
            </a:r>
            <a:r>
              <a:rPr kumimoji="1" lang="tr-TR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devam edilir. Bu şart sağlandığında yaklaşık kök bulunmuş olur.</a:t>
            </a:r>
            <a:endParaRPr kumimoji="1" lang="tr-TR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tr-T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Başlık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22" name="21 Alt Başlık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20" name="19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751C7-D8B0-49E9-A6B0-B08BA81E385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Oval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74DD-0F94-435A-8A30-215C9A7EADC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93C7-B4F9-440E-960C-4179A869FEF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96E4-35C4-4741-8A69-D49CDAA919B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Dikdörtgen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03-CBA5-420D-86FB-7DF12D12D6C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9 Dikdörtgen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7F6D-74AF-4C97-AB36-9D486FAFEC9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BEA-62D8-40CD-A836-12C755D5691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DD8D-94BE-46CD-B195-BB07F56D2C3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0765-CA1E-49FB-9913-CFC5C9FD115E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5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048B-EE2C-4801-A93E-9CCC1CE4420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CAA1-4B5B-46E7-B225-5361E63519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9" name="8 Akış Çizelgesi: İşlem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Akış Çizelgesi: İşlem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Pasta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Halka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Başlık Yer Tutucusu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8 Metin Yer Tutucusu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24" name="23 Veri Yer Tutucusu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tr-TR" smtClean="0"/>
              <a:t>3.  Hafta</a:t>
            </a:r>
            <a:endParaRPr lang="tr-TR"/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22" name="21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6E49F00-3D9E-4CFE-A554-658867EA9789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14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pull dir="r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</a:rPr>
              <a:t>Sayısal Analiz</a:t>
            </a:r>
            <a:endParaRPr lang="tr-TR" sz="3600" b="1" dirty="0">
              <a:solidFill>
                <a:schemeClr val="accent2">
                  <a:lumMod val="75000"/>
                </a:schemeClr>
              </a:solidFill>
              <a:effectLst>
                <a:outerShdw blurRad="50800" dist="88900" dir="5400000" algn="ctr" rotWithShape="0">
                  <a:srgbClr val="000000">
                    <a:alpha val="42000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696" y="3501008"/>
            <a:ext cx="6393904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Lineer Olmayan </a:t>
            </a:r>
          </a:p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</a:t>
            </a: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      Denklem </a:t>
            </a: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Sistemlerinin </a:t>
            </a:r>
          </a:p>
          <a:p>
            <a:pPr>
              <a:spcBef>
                <a:spcPct val="0"/>
              </a:spcBef>
            </a:pP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             </a:t>
            </a: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                            </a:t>
            </a:r>
            <a:r>
              <a:rPr lang="tr-TR" sz="2000" b="1" dirty="0" smtClean="0">
                <a:solidFill>
                  <a:srgbClr val="00B0F0"/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Çözüm Yöntemleri</a:t>
            </a:r>
            <a:endParaRPr lang="tr-TR" sz="2000" b="1" dirty="0">
              <a:solidFill>
                <a:srgbClr val="00B0F0"/>
              </a:solidFill>
              <a:effectLst>
                <a:outerShdw blurRad="50800" dist="88900" dir="5400000" algn="ctr" rotWithShape="0">
                  <a:srgbClr val="000000">
                    <a:alpha val="42000"/>
                  </a:srgbClr>
                </a:outerShdw>
              </a:effectLst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11" name="10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8.  </a:t>
            </a:r>
            <a:r>
              <a:rPr lang="tr-TR" dirty="0" smtClean="0"/>
              <a:t>Hafta</a:t>
            </a:r>
            <a:endParaRPr lang="tr-TR" dirty="0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751C7-D8B0-49E9-A6B0-B08BA81E385A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9" name="8 Dikdörtgen"/>
          <p:cNvSpPr/>
          <p:nvPr/>
        </p:nvSpPr>
        <p:spPr>
          <a:xfrm rot="16200000">
            <a:off x="-535813" y="5008421"/>
            <a:ext cx="2051720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tr-TR" sz="1100" dirty="0" smtClean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Cambria" panose="02040503050406030204" pitchFamily="18" charset="0"/>
              <a:cs typeface="Arial" pitchFamily="34" charset="0"/>
            </a:endParaRPr>
          </a:p>
          <a:p>
            <a:pPr algn="ctr"/>
            <a:r>
              <a:rPr lang="tr-TR" sz="1400" dirty="0" smtClean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Cambria" panose="02040503050406030204" pitchFamily="18" charset="0"/>
              </a:rPr>
              <a:t>Dr.Yüksel YURTAY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10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 smtClean="0">
                <a:latin typeface="Times New Roman"/>
                <a:ea typeface="Times New Roman"/>
              </a:rPr>
              <a:t>Örnek: </a:t>
            </a:r>
            <a:r>
              <a:rPr lang="tr-TR" sz="1600" dirty="0" smtClean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 smtClean="0">
                <a:latin typeface="Times New Roman"/>
                <a:ea typeface="Times New Roman"/>
              </a:rPr>
              <a:t>Raphson</a:t>
            </a:r>
            <a:r>
              <a:rPr lang="tr-TR" sz="1600" dirty="0" smtClean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 smtClean="0">
                <a:latin typeface="Times New Roman"/>
                <a:ea typeface="Times New Roman"/>
              </a:rPr>
              <a:t>karakökünü</a:t>
            </a:r>
            <a:r>
              <a:rPr lang="tr-TR" sz="1600" dirty="0" smtClean="0">
                <a:latin typeface="Times New Roman"/>
                <a:ea typeface="Times New Roman"/>
              </a:rPr>
              <a:t>  x</a:t>
            </a:r>
            <a:r>
              <a:rPr lang="tr-TR" sz="1600" baseline="-25000" dirty="0" smtClean="0">
                <a:latin typeface="Times New Roman"/>
                <a:ea typeface="Times New Roman"/>
              </a:rPr>
              <a:t>0</a:t>
            </a:r>
            <a:r>
              <a:rPr lang="tr-TR" sz="1600" dirty="0" smtClean="0">
                <a:latin typeface="Times New Roman"/>
                <a:ea typeface="Times New Roman"/>
              </a:rPr>
              <a:t>=1 başlangıç değeri , </a:t>
            </a:r>
            <a:r>
              <a:rPr lang="tr-TR" sz="1800" dirty="0" smtClean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 smtClean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2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57379" name="Picture 35"/>
          <p:cNvPicPr>
            <a:picLocks noChangeAspect="1" noChangeArrowheads="1"/>
          </p:cNvPicPr>
          <p:nvPr/>
        </p:nvPicPr>
        <p:blipFill>
          <a:blip r:embed="rId6" cstate="print"/>
          <a:srcRect t="33973"/>
          <a:stretch>
            <a:fillRect/>
          </a:stretch>
        </p:blipFill>
        <p:spPr bwMode="auto">
          <a:xfrm>
            <a:off x="1187624" y="2330557"/>
            <a:ext cx="7667077" cy="369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11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89112" name="Picture 24"/>
          <p:cNvPicPr>
            <a:picLocks noChangeAspect="1" noChangeArrowheads="1"/>
          </p:cNvPicPr>
          <p:nvPr/>
        </p:nvPicPr>
        <p:blipFill>
          <a:blip r:embed="rId6" cstate="print"/>
          <a:srcRect t="4100"/>
          <a:stretch>
            <a:fillRect/>
          </a:stretch>
        </p:blipFill>
        <p:spPr bwMode="auto">
          <a:xfrm>
            <a:off x="1115616" y="476642"/>
            <a:ext cx="7918374" cy="597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12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908720"/>
            <a:ext cx="74168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13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6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836712"/>
            <a:ext cx="758892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14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620688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1115616" y="1124744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Örnek :</a:t>
            </a:r>
          </a:p>
          <a:p>
            <a:endParaRPr lang="tr-TR" sz="1600" dirty="0" smtClean="0"/>
          </a:p>
          <a:p>
            <a:r>
              <a:rPr lang="tr-TR" sz="1600" dirty="0" smtClean="0"/>
              <a:t>X</a:t>
            </a:r>
            <a:r>
              <a:rPr lang="tr-TR" sz="1600" baseline="30000" dirty="0" smtClean="0"/>
              <a:t>3</a:t>
            </a:r>
            <a:r>
              <a:rPr lang="tr-TR" sz="1600" dirty="0" smtClean="0"/>
              <a:t>+6x</a:t>
            </a:r>
            <a:r>
              <a:rPr lang="tr-TR" sz="1600" baseline="30000" dirty="0" smtClean="0"/>
              <a:t>2</a:t>
            </a:r>
            <a:r>
              <a:rPr lang="tr-TR" sz="1600" dirty="0" smtClean="0"/>
              <a:t>+13x-20    bir kökünü    x</a:t>
            </a:r>
            <a:r>
              <a:rPr lang="tr-TR" sz="1600" baseline="-25000" dirty="0" smtClean="0"/>
              <a:t>0</a:t>
            </a:r>
            <a:r>
              <a:rPr lang="tr-TR" sz="1600" dirty="0" smtClean="0"/>
              <a:t>=2    alarak   N-R ile araştırınız (iter.say=3)</a:t>
            </a:r>
            <a:endParaRPr lang="tr-TR" sz="1600" dirty="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15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7" y="415968"/>
            <a:ext cx="7848872" cy="438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869160"/>
            <a:ext cx="698477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16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4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lum bright="-9000" contrast="14000"/>
          </a:blip>
          <a:srcRect/>
          <a:stretch>
            <a:fillRect/>
          </a:stretch>
        </p:blipFill>
        <p:spPr bwMode="auto">
          <a:xfrm>
            <a:off x="1187624" y="980728"/>
            <a:ext cx="772473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17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Akış Diyagramı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b="674"/>
          <a:stretch>
            <a:fillRect/>
          </a:stretch>
        </p:blipFill>
        <p:spPr bwMode="auto">
          <a:xfrm>
            <a:off x="3642373" y="1268760"/>
            <a:ext cx="2644139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18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00042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857232"/>
            <a:ext cx="70552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2214546" y="1571612"/>
            <a:ext cx="4572032" cy="5000660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clear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all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%f(x)=k1*x^2+k2*x+k3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k1=1;k2=-7;k3=10;</a:t>
            </a:r>
          </a:p>
          <a:p>
            <a:pPr eaLnBrk="1" hangingPunct="1">
              <a:spcAft>
                <a:spcPts val="1000"/>
              </a:spcAft>
            </a:pP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</a:t>
            </a:r>
            <a:r>
              <a:rPr lang="tr-TR" sz="1100" b="1" dirty="0" err="1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x'in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başlangıç değeri değeri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x(1)=4;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f_x=k1*x(1)^2+k2*x(1)+k3;   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fonksiyon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derivate_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=2*k1*x(1)+k2;   </a:t>
            </a:r>
            <a:r>
              <a:rPr lang="tr-TR" sz="1100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türevi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epsilon=0.03;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k=1;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while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abs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(f_x)&gt;=epsilon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x(k+1)=x(k)-f_x/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k=k+1;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f_x=k1*x(k)^2+k2*x(k)+k3;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=2*k1*x(k)+k2;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end</a:t>
            </a:r>
            <a:endParaRPr lang="tr-TR" sz="1100" b="1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k=k-1;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 smtClean="0">
                <a:latin typeface="Arial" pitchFamily="34" charset="0"/>
                <a:cs typeface="Arial" pitchFamily="34" charset="0"/>
              </a:rPr>
              <a:t>disp</a:t>
            </a:r>
            <a:r>
              <a:rPr lang="tr-TR" sz="1100" b="1" dirty="0" smtClean="0">
                <a:latin typeface="Arial" pitchFamily="34" charset="0"/>
                <a:cs typeface="Arial" pitchFamily="34" charset="0"/>
              </a:rPr>
              <a:t>(['x(k) değeri:' int2str(x(k))]);</a:t>
            </a:r>
            <a:endParaRPr kumimoji="0" lang="tr-T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5643570" y="2571744"/>
            <a:ext cx="2786082" cy="3071858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&gt;&gt; </a:t>
            </a:r>
            <a:r>
              <a:rPr lang="tr-TR" sz="1800" dirty="0" err="1" smtClean="0">
                <a:latin typeface="Arial" pitchFamily="34" charset="0"/>
                <a:cs typeface="Arial" pitchFamily="34" charset="0"/>
              </a:rPr>
              <a:t>newtonraphson</a:t>
            </a:r>
            <a:endParaRPr lang="tr-TR" sz="1800" dirty="0" smtClean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x(k) değeri:5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800" dirty="0" smtClean="0">
                <a:latin typeface="Arial" pitchFamily="34" charset="0"/>
                <a:cs typeface="Arial" pitchFamily="34" charset="0"/>
              </a:rPr>
              <a:t>&gt;&gt;</a:t>
            </a:r>
            <a:endParaRPr kumimoji="0" 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-32" y="-24"/>
            <a:ext cx="7381875" cy="490540"/>
          </a:xfrm>
        </p:spPr>
        <p:txBody>
          <a:bodyPr/>
          <a:lstStyle/>
          <a:p>
            <a:r>
              <a:rPr lang="tr-TR" sz="2400" smtClean="0">
                <a:latin typeface="Harrington" pitchFamily="82" charset="0"/>
              </a:rPr>
              <a:t>Sayısal Analiz</a:t>
            </a:r>
            <a:endParaRPr lang="tr-TR" sz="2400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000636"/>
            <a:ext cx="714380" cy="642942"/>
          </a:xfrm>
        </p:spPr>
        <p:txBody>
          <a:bodyPr/>
          <a:lstStyle/>
          <a:p>
            <a:pPr algn="ctr"/>
            <a:r>
              <a:rPr lang="tr-TR" smtClean="0"/>
              <a:t>7.  </a:t>
            </a:r>
            <a:r>
              <a:rPr lang="tr-TR" dirty="0" smtClean="0"/>
              <a:t>Hafta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3143240" y="6557988"/>
            <a:ext cx="2895600" cy="476250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357158" y="5929330"/>
            <a:ext cx="714380" cy="571504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19</a:t>
            </a:fld>
            <a:r>
              <a:rPr lang="tr-TR" smtClean="0"/>
              <a:t>. Sayfa</a:t>
            </a:r>
            <a:endParaRPr lang="tr-T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00166" y="857232"/>
            <a:ext cx="764383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/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Kaynaklar</a:t>
            </a: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Sayısal Analiz S.Akpınar</a:t>
            </a:r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200" dirty="0" smtClean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Sonraki Hafta :</a:t>
            </a:r>
          </a:p>
          <a:p>
            <a:r>
              <a:rPr lang="tr-TR" sz="160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tr-TR" sz="1600" dirty="0" smtClean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600" smtClean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Eğri uydurma, aradeğer ve dış değer bulma yöntemleri…</a:t>
            </a:r>
            <a:endParaRPr lang="tr-TR" sz="1600" dirty="0" smtClean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l="437"/>
          <a:stretch>
            <a:fillRect/>
          </a:stretch>
        </p:blipFill>
        <p:spPr bwMode="auto">
          <a:xfrm rot="1333662">
            <a:off x="5270905" y="2207528"/>
            <a:ext cx="3157643" cy="2804623"/>
          </a:xfrm>
          <a:prstGeom prst="round2DiagRect">
            <a:avLst>
              <a:gd name="adj1" fmla="val 204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4" descr="http://www.gtsav.gatech.edu/people/ffedele/cee3000/Fall08/CEE3000Fall08_files/matlab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1142984"/>
            <a:ext cx="1811838" cy="1357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00166" y="714356"/>
            <a:ext cx="5520106" cy="3938780"/>
          </a:xfrm>
        </p:spPr>
        <p:txBody>
          <a:bodyPr/>
          <a:lstStyle/>
          <a:p>
            <a:pPr>
              <a:buNone/>
            </a:pPr>
            <a:r>
              <a:rPr lang="tr-TR" sz="1600" b="1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Ders İçeriği</a:t>
            </a:r>
          </a:p>
          <a:p>
            <a:pPr>
              <a:buFont typeface="Wingdings" pitchFamily="2" charset="2"/>
              <a:buChar char="v"/>
            </a:pPr>
            <a:endParaRPr lang="tr-TR" sz="2000" dirty="0" smtClean="0"/>
          </a:p>
          <a:p>
            <a:pPr>
              <a:buFont typeface="Wingdings" pitchFamily="2" charset="2"/>
              <a:buChar char="v"/>
            </a:pPr>
            <a:endParaRPr lang="tr-TR" sz="2000" b="1" dirty="0" smtClean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endParaRPr lang="tr-TR" sz="2000" b="1" dirty="0" smtClean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Taylor Serisi 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Newton Raphson Yöntemi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 smtClean="0">
                <a:solidFill>
                  <a:srgbClr val="002060"/>
                </a:solidFill>
                <a:latin typeface="Agency FB" pitchFamily="34" charset="0"/>
              </a:rPr>
              <a:t>Örnekler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929330"/>
            <a:ext cx="714380" cy="476250"/>
          </a:xfrm>
        </p:spPr>
        <p:txBody>
          <a:bodyPr/>
          <a:lstStyle/>
          <a:p>
            <a:pPr algn="ctr"/>
            <a:r>
              <a:rPr lang="tr-TR" smtClean="0"/>
              <a:t>2.  Sayfa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96E4-35C4-4741-8A69-D49CDAA919B9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28596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3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Taylor Serisi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478" y="1142984"/>
            <a:ext cx="7353488" cy="297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071942"/>
            <a:ext cx="692308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 bwMode="auto">
          <a:xfrm>
            <a:off x="1428728" y="1761786"/>
            <a:ext cx="6643734" cy="785818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bg1">
                <a:lumMod val="40000"/>
                <a:lumOff val="60000"/>
                <a:alpha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dirty="0" smtClean="0"/>
              <a:t>SAÜ YYurtaY 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4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84784"/>
            <a:ext cx="728667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5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932" y="1052736"/>
            <a:ext cx="7493532" cy="409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5181702"/>
            <a:ext cx="7864722" cy="141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6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971600" y="40466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16" name="15 Grup"/>
          <p:cNvGrpSpPr/>
          <p:nvPr/>
        </p:nvGrpSpPr>
        <p:grpSpPr>
          <a:xfrm>
            <a:off x="1187624" y="1124744"/>
            <a:ext cx="7000924" cy="5304246"/>
            <a:chOff x="1357290" y="1268026"/>
            <a:chExt cx="7000924" cy="530424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7291" y="1268026"/>
              <a:ext cx="7000923" cy="2875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3718"/>
            <a:stretch>
              <a:fillRect/>
            </a:stretch>
          </p:blipFill>
          <p:spPr bwMode="auto">
            <a:xfrm>
              <a:off x="1357290" y="4164912"/>
              <a:ext cx="6802810" cy="240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7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9 Dikdörtgen"/>
          <p:cNvSpPr/>
          <p:nvPr/>
        </p:nvSpPr>
        <p:spPr bwMode="auto">
          <a:xfrm>
            <a:off x="1285852" y="1214422"/>
            <a:ext cx="7715304" cy="35827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tr-TR" sz="1600" smtClean="0"/>
          </a:p>
          <a:p>
            <a:pPr marL="0" lvl="1"/>
            <a:endParaRPr lang="tr-TR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 smtClean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3256"/>
            <a:ext cx="157570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Dikdörtgen"/>
          <p:cNvSpPr/>
          <p:nvPr/>
        </p:nvSpPr>
        <p:spPr>
          <a:xfrm>
            <a:off x="7074864" y="5499816"/>
            <a:ext cx="1944216" cy="1224136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869160"/>
            <a:ext cx="514353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1189" y="1268760"/>
            <a:ext cx="7181251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smtClean="0"/>
              <a:t>SAÜ YYurtaY 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8</a:t>
            </a:fld>
            <a:r>
              <a:rPr lang="tr-TR" dirty="0" smtClean="0"/>
              <a:t>.</a:t>
            </a:r>
          </a:p>
          <a:p>
            <a:pPr algn="ctr"/>
            <a:r>
              <a:rPr lang="tr-TR" dirty="0" smtClean="0"/>
              <a:t>Sayfa</a:t>
            </a:r>
            <a:endParaRPr lang="tr-TR" dirty="0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043608" y="548680"/>
            <a:ext cx="3888432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 </a:t>
            </a:r>
            <a:r>
              <a:rPr kumimoji="1" lang="tr-TR" sz="1600" b="1" kern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Raphson</a:t>
            </a:r>
            <a:endParaRPr kumimoji="1" lang="tr-TR" sz="1600" b="1" kern="0" dirty="0" smtClean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   Yöntemi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14 Metin kutusu"/>
          <p:cNvSpPr txBox="1"/>
          <p:nvPr/>
        </p:nvSpPr>
        <p:spPr>
          <a:xfrm>
            <a:off x="3563888" y="620688"/>
            <a:ext cx="543609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%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newton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raphson1 (özel Çözüm)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clear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%f(x)=k1*x^3+k2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k1=1;k2=-5;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x(1)=1;                           %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x'in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baslangic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endParaRPr lang="tr-TR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f_x=k1*x(1)^3+k2;          % fonksiyon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=3*x(1)^2;     % türevi 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epsilon=0.00005;</a:t>
            </a: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k=1;</a:t>
            </a:r>
          </a:p>
          <a:p>
            <a:pPr lvl="1"/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while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abs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(f_x)&gt;=epsilon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x(k+1)=x(k)-f_x/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k=k+1;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f_x=k1*x(k)^3+k2;</a:t>
            </a:r>
          </a:p>
          <a:p>
            <a:pPr lvl="1"/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=3*x(k)^2;</a:t>
            </a:r>
          </a:p>
          <a:p>
            <a:pPr lvl="1"/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end</a:t>
            </a:r>
            <a:endParaRPr lang="tr-TR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k=k-1;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iterasyon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sayisi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:' int2str(k)]);</a:t>
            </a:r>
          </a:p>
          <a:p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Yaklasık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kök </a:t>
            </a:r>
            <a:r>
              <a:rPr lang="tr-TR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r>
              <a:rPr lang="tr-TR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:' num2str(x(k))]);</a:t>
            </a:r>
          </a:p>
          <a:p>
            <a:endParaRPr lang="tr-TR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16 Sağ Ok Belirtme Çizgisi"/>
          <p:cNvSpPr/>
          <p:nvPr/>
        </p:nvSpPr>
        <p:spPr>
          <a:xfrm>
            <a:off x="1187624" y="2204864"/>
            <a:ext cx="1728192" cy="2571768"/>
          </a:xfrm>
          <a:prstGeom prst="rightArrowCallout">
            <a:avLst>
              <a:gd name="adj1" fmla="val 36013"/>
              <a:gd name="adj2" fmla="val 50000"/>
              <a:gd name="adj3" fmla="val 12794"/>
              <a:gd name="adj4" fmla="val 85743"/>
            </a:avLst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Problemin </a:t>
            </a:r>
            <a:r>
              <a:rPr lang="tr-T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matlab</a:t>
            </a:r>
            <a:r>
              <a:rPr lang="tr-T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çözümü</a:t>
            </a:r>
            <a:endParaRPr lang="tr-T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9</a:t>
            </a:fld>
            <a:r>
              <a:rPr lang="tr-TR" smtClean="0"/>
              <a:t>.</a:t>
            </a:r>
          </a:p>
          <a:p>
            <a:pPr algn="ctr"/>
            <a:r>
              <a:rPr lang="tr-TR" smtClean="0"/>
              <a:t>Sayfa</a:t>
            </a:r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 smtClean="0">
                <a:latin typeface="Times New Roman"/>
                <a:ea typeface="Times New Roman"/>
              </a:rPr>
              <a:t>Örnek: </a:t>
            </a:r>
            <a:r>
              <a:rPr lang="tr-TR" sz="1600" dirty="0" smtClean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 smtClean="0">
                <a:latin typeface="Times New Roman"/>
                <a:ea typeface="Times New Roman"/>
              </a:rPr>
              <a:t>Raphson</a:t>
            </a:r>
            <a:r>
              <a:rPr lang="tr-TR" sz="1600" dirty="0" smtClean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 smtClean="0">
                <a:latin typeface="Times New Roman"/>
                <a:ea typeface="Times New Roman"/>
              </a:rPr>
              <a:t>karakökünü</a:t>
            </a:r>
            <a:r>
              <a:rPr lang="tr-TR" sz="1600" dirty="0" smtClean="0">
                <a:latin typeface="Times New Roman"/>
                <a:ea typeface="Times New Roman"/>
              </a:rPr>
              <a:t>  x</a:t>
            </a:r>
            <a:r>
              <a:rPr lang="tr-TR" sz="1600" baseline="-25000" dirty="0" smtClean="0">
                <a:latin typeface="Times New Roman"/>
                <a:ea typeface="Times New Roman"/>
              </a:rPr>
              <a:t>0</a:t>
            </a:r>
            <a:r>
              <a:rPr lang="tr-TR" sz="1600" dirty="0" smtClean="0">
                <a:latin typeface="Times New Roman"/>
                <a:ea typeface="Times New Roman"/>
              </a:rPr>
              <a:t>=1 başlangıç değeri , </a:t>
            </a:r>
            <a:r>
              <a:rPr lang="tr-TR" sz="1800" dirty="0" smtClean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 smtClean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 smtClean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2759</TotalTime>
  <Words>793</Words>
  <Application>Microsoft Office PowerPoint</Application>
  <PresentationFormat>Ekran Gösterisi (4:3)</PresentationFormat>
  <Paragraphs>262</Paragraphs>
  <Slides>19</Slides>
  <Notes>19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0</vt:i4>
      </vt:variant>
      <vt:variant>
        <vt:lpstr>Slayt Başlıkları</vt:lpstr>
      </vt:variant>
      <vt:variant>
        <vt:i4>19</vt:i4>
      </vt:variant>
    </vt:vector>
  </HeadingPairs>
  <TitlesOfParts>
    <vt:vector size="32" baseType="lpstr">
      <vt:lpstr>Agency FB</vt:lpstr>
      <vt:lpstr>Arial</vt:lpstr>
      <vt:lpstr>Cambria</vt:lpstr>
      <vt:lpstr>Corbel</vt:lpstr>
      <vt:lpstr>Gill Sans MT</vt:lpstr>
      <vt:lpstr>Harrington</vt:lpstr>
      <vt:lpstr>Symbol</vt:lpstr>
      <vt:lpstr>Tahoma</vt:lpstr>
      <vt:lpstr>Times New Roman</vt:lpstr>
      <vt:lpstr>Verdana</vt:lpstr>
      <vt:lpstr>Wingdings</vt:lpstr>
      <vt:lpstr>Wingdings 2</vt:lpstr>
      <vt:lpstr>Gündönümü</vt:lpstr>
      <vt:lpstr>Sayısal Analiz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Sayısal Analiz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Sayısal Analiz</dc:title>
  <dc:creator>Sau;YYurtaY</dc:creator>
  <cp:keywords>YYurtaY_SA/2009</cp:keywords>
  <cp:lastModifiedBy>Sau</cp:lastModifiedBy>
  <cp:revision>244</cp:revision>
  <dcterms:created xsi:type="dcterms:W3CDTF">2009-08-30T08:05:20Z</dcterms:created>
  <dcterms:modified xsi:type="dcterms:W3CDTF">2021-11-22T07:43:28Z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TC011408341055</vt:lpwstr>
  </property>
</Properties>
</file>